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Lst>
  <p:handoutMasterIdLst>
    <p:handoutMasterId r:id="rId28"/>
  </p:handoutMasterIdLst>
  <p:sldIdLst>
    <p:sldId id="256" r:id="rId4"/>
    <p:sldId id="268" r:id="rId5"/>
    <p:sldId id="286" r:id="rId6"/>
    <p:sldId id="281" r:id="rId7"/>
    <p:sldId id="283" r:id="rId8"/>
    <p:sldId id="285" r:id="rId9"/>
    <p:sldId id="288" r:id="rId10"/>
    <p:sldId id="289" r:id="rId11"/>
    <p:sldId id="290" r:id="rId12"/>
    <p:sldId id="291" r:id="rId13"/>
    <p:sldId id="292" r:id="rId14"/>
    <p:sldId id="293" r:id="rId15"/>
    <p:sldId id="294" r:id="rId16"/>
    <p:sldId id="295" r:id="rId17"/>
    <p:sldId id="299" r:id="rId18"/>
    <p:sldId id="296" r:id="rId19"/>
    <p:sldId id="297" r:id="rId20"/>
    <p:sldId id="298" r:id="rId21"/>
    <p:sldId id="300" r:id="rId22"/>
    <p:sldId id="301" r:id="rId23"/>
    <p:sldId id="302" r:id="rId24"/>
    <p:sldId id="303" r:id="rId25"/>
    <p:sldId id="304" r:id="rId26"/>
    <p:sldId id="262" r:id="rId2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06" d="100"/>
          <a:sy n="106" d="100"/>
        </p:scale>
        <p:origin x="126" y="222"/>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274AD-4A20-4FFB-B67C-03675EFE326F}" type="datetimeFigureOut">
              <a:rPr lang="en-US" smtClean="0"/>
              <a:t>29-Feb-16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123393-F5DF-44A5-B544-69D2B9E30E4E}" type="slidenum">
              <a:rPr lang="en-US" smtClean="0"/>
              <a:t>‹#›</a:t>
            </a:fld>
            <a:endParaRPr lang="en-US"/>
          </a:p>
        </p:txBody>
      </p:sp>
    </p:spTree>
    <p:extLst>
      <p:ext uri="{BB962C8B-B14F-4D97-AF65-F5344CB8AC3E}">
        <p14:creationId xmlns:p14="http://schemas.microsoft.com/office/powerpoint/2010/main" val="1871896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baseline="0"/>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9" name="Рисунок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8725" y="5247834"/>
            <a:ext cx="3034145" cy="1130531"/>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tx1"/>
                </a:solidFill>
                <a:latin typeface="+mn-lt"/>
                <a:ea typeface="+mn-ea"/>
                <a:cs typeface="+mn-cs"/>
              </a:rPr>
              <a:t>USA HQ</a:t>
            </a:r>
            <a:br>
              <a:rPr lang="en-US" sz="1000" b="1"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Toll Free: 866-687-3588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+1-512-516-8880</a:t>
            </a:r>
          </a:p>
          <a:p>
            <a:pPr rtl="0">
              <a:spcAft>
                <a:spcPts val="1200"/>
              </a:spcAft>
            </a:pPr>
            <a:r>
              <a:rPr lang="en-US" sz="1000" b="1" i="0" u="none" strike="noStrike" kern="1200" baseline="0" dirty="0" smtClean="0">
                <a:solidFill>
                  <a:schemeClr val="tx1"/>
                </a:solidFill>
                <a:latin typeface="+mn-lt"/>
                <a:ea typeface="+mn-ea"/>
                <a:cs typeface="+mn-cs"/>
              </a:rPr>
              <a:t>Ukraine HQ</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+380-32-240-9090</a:t>
            </a:r>
          </a:p>
          <a:p>
            <a:pPr rtl="0">
              <a:spcAft>
                <a:spcPts val="1200"/>
              </a:spcAft>
            </a:pPr>
            <a:endParaRPr lang="en-US" sz="1000" b="0"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Bulgaria</a:t>
            </a:r>
            <a:r>
              <a:rPr lang="en-US" sz="1000" b="0" i="0" u="none" strike="noStrike" kern="1200" baseline="0" dirty="0" smtClean="0">
                <a:solidFill>
                  <a:schemeClr val="tx1"/>
                </a:solidFill>
                <a:latin typeface="+mn-lt"/>
                <a:ea typeface="+mn-ea"/>
                <a:cs typeface="+mn-cs"/>
              </a:rPr>
              <a:t>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+359-2-902-3760</a:t>
            </a:r>
          </a:p>
          <a:p>
            <a:pPr rtl="0">
              <a:spcAft>
                <a:spcPts val="1200"/>
              </a:spcAft>
            </a:pPr>
            <a:r>
              <a:rPr lang="en-US" sz="1000" b="1" i="0" u="none" strike="noStrike" kern="1200" baseline="0" dirty="0" smtClean="0">
                <a:solidFill>
                  <a:schemeClr val="tx1"/>
                </a:solidFill>
                <a:latin typeface="+mn-lt"/>
                <a:ea typeface="+mn-ea"/>
                <a:cs typeface="+mn-cs"/>
              </a:rPr>
              <a:t>Germany</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+49-69-2602-5857</a:t>
            </a:r>
          </a:p>
          <a:p>
            <a:pPr rtl="0">
              <a:spcAft>
                <a:spcPts val="1200"/>
              </a:spcAft>
            </a:pPr>
            <a:r>
              <a:rPr lang="en-US" sz="1000" b="1" i="0" u="none" strike="noStrike" kern="1200" baseline="0" dirty="0" smtClean="0">
                <a:solidFill>
                  <a:schemeClr val="tx1"/>
                </a:solidFill>
                <a:latin typeface="+mn-lt"/>
                <a:ea typeface="+mn-ea"/>
                <a:cs typeface="+mn-cs"/>
              </a:rPr>
              <a:t>Netherlands</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+31-20-262-33-23 </a:t>
            </a:r>
          </a:p>
          <a:p>
            <a:pPr rtl="0">
              <a:spcAft>
                <a:spcPts val="1200"/>
              </a:spcAft>
            </a:pPr>
            <a:r>
              <a:rPr lang="en-US" sz="1000" b="1" i="0" u="none" strike="noStrike" kern="1200" baseline="0" dirty="0" smtClean="0">
                <a:solidFill>
                  <a:schemeClr val="tx1"/>
                </a:solidFill>
                <a:latin typeface="+mn-lt"/>
                <a:ea typeface="+mn-ea"/>
                <a:cs typeface="+mn-cs"/>
              </a:rPr>
              <a:t>Poland</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+48-71-382-2800</a:t>
            </a:r>
          </a:p>
          <a:p>
            <a:pPr rtl="0">
              <a:spcAft>
                <a:spcPts val="1200"/>
              </a:spcAft>
            </a:pPr>
            <a:r>
              <a:rPr lang="en-US" sz="1000" b="1" i="0" u="none" strike="noStrike" kern="1200" baseline="0" dirty="0" smtClean="0">
                <a:solidFill>
                  <a:schemeClr val="tx1"/>
                </a:solidFill>
                <a:latin typeface="+mn-lt"/>
                <a:ea typeface="+mn-ea"/>
                <a:cs typeface="+mn-cs"/>
              </a:rPr>
              <a:t>UK</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+44-207-544-8414 </a:t>
            </a: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EMAIL</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info@softserveinc.com</a:t>
            </a:r>
          </a:p>
          <a:p>
            <a:pPr rtl="0">
              <a:spcAft>
                <a:spcPts val="1200"/>
              </a:spcAft>
            </a:pPr>
            <a:r>
              <a:rPr lang="en-US" sz="1000" b="1" i="0" u="none" strike="noStrike" kern="1200" baseline="0" dirty="0" smtClean="0">
                <a:solidFill>
                  <a:schemeClr val="tx1"/>
                </a:solidFill>
                <a:latin typeface="+mn-lt"/>
                <a:ea typeface="+mn-ea"/>
                <a:cs typeface="+mn-cs"/>
              </a:rPr>
              <a:t>WEBSITE:</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www.softserveinc.com</a:t>
            </a:r>
            <a:endParaRPr lang="uk-UA" sz="1000" baseline="0" dirty="0"/>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bg1"/>
                </a:solidFill>
                <a:latin typeface="+mn-lt"/>
                <a:ea typeface="+mn-ea"/>
                <a:cs typeface="+mn-cs"/>
              </a:rPr>
              <a:t>USA HQ</a:t>
            </a:r>
            <a:br>
              <a:rPr lang="en-US" sz="1000" b="1"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Toll Free: 866-687-3588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+1-512-516-8880</a:t>
            </a:r>
          </a:p>
          <a:p>
            <a:pPr rtl="0">
              <a:spcAft>
                <a:spcPts val="1200"/>
              </a:spcAft>
            </a:pPr>
            <a:r>
              <a:rPr lang="en-US" sz="1000" b="1" i="0" u="none" strike="noStrike" kern="1200" baseline="0" dirty="0" smtClean="0">
                <a:solidFill>
                  <a:schemeClr val="bg1"/>
                </a:solidFill>
                <a:latin typeface="+mn-lt"/>
                <a:ea typeface="+mn-ea"/>
                <a:cs typeface="+mn-cs"/>
              </a:rPr>
              <a:t>Ukraine HQ</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+380-32-240-9090</a:t>
            </a:r>
          </a:p>
          <a:p>
            <a:pPr rtl="0">
              <a:spcAft>
                <a:spcPts val="1200"/>
              </a:spcAft>
            </a:pPr>
            <a:endParaRPr lang="en-US" sz="1000" b="0"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Bulgaria</a:t>
            </a:r>
            <a:r>
              <a:rPr lang="en-US" sz="1000" b="0" i="0" u="none" strike="noStrike" kern="1200" baseline="0" dirty="0" smtClean="0">
                <a:solidFill>
                  <a:schemeClr val="bg1"/>
                </a:solidFill>
                <a:latin typeface="+mn-lt"/>
                <a:ea typeface="+mn-ea"/>
                <a:cs typeface="+mn-cs"/>
              </a:rPr>
              <a:t>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+359-2-902-3760</a:t>
            </a:r>
          </a:p>
          <a:p>
            <a:pPr rtl="0">
              <a:spcAft>
                <a:spcPts val="1200"/>
              </a:spcAft>
            </a:pPr>
            <a:r>
              <a:rPr lang="en-US" sz="1000" b="1" i="0" u="none" strike="noStrike" kern="1200" baseline="0" dirty="0" smtClean="0">
                <a:solidFill>
                  <a:schemeClr val="bg1"/>
                </a:solidFill>
                <a:latin typeface="+mn-lt"/>
                <a:ea typeface="+mn-ea"/>
                <a:cs typeface="+mn-cs"/>
              </a:rPr>
              <a:t>Germany</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+49-69-2602-5857</a:t>
            </a:r>
          </a:p>
          <a:p>
            <a:pPr rtl="0">
              <a:spcAft>
                <a:spcPts val="1200"/>
              </a:spcAft>
            </a:pPr>
            <a:r>
              <a:rPr lang="en-US" sz="1000" b="1" i="0" u="none" strike="noStrike" kern="1200" baseline="0" dirty="0" smtClean="0">
                <a:solidFill>
                  <a:schemeClr val="bg1"/>
                </a:solidFill>
                <a:latin typeface="+mn-lt"/>
                <a:ea typeface="+mn-ea"/>
                <a:cs typeface="+mn-cs"/>
              </a:rPr>
              <a:t>Netherlands</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+31-20-262-33-23 </a:t>
            </a:r>
          </a:p>
          <a:p>
            <a:pPr rtl="0">
              <a:spcAft>
                <a:spcPts val="1200"/>
              </a:spcAft>
            </a:pPr>
            <a:r>
              <a:rPr lang="en-US" sz="1000" b="1" i="0" u="none" strike="noStrike" kern="1200" baseline="0" dirty="0" smtClean="0">
                <a:solidFill>
                  <a:schemeClr val="bg1"/>
                </a:solidFill>
                <a:latin typeface="+mn-lt"/>
                <a:ea typeface="+mn-ea"/>
                <a:cs typeface="+mn-cs"/>
              </a:rPr>
              <a:t>Poland</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+48-71-382-2800</a:t>
            </a:r>
          </a:p>
          <a:p>
            <a:pPr rtl="0">
              <a:spcAft>
                <a:spcPts val="1200"/>
              </a:spcAft>
            </a:pPr>
            <a:r>
              <a:rPr lang="en-US" sz="1000" b="1" i="0" u="none" strike="noStrike" kern="1200" baseline="0" dirty="0" smtClean="0">
                <a:solidFill>
                  <a:schemeClr val="bg1"/>
                </a:solidFill>
                <a:latin typeface="+mn-lt"/>
                <a:ea typeface="+mn-ea"/>
                <a:cs typeface="+mn-cs"/>
              </a:rPr>
              <a:t>UK</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+44-207-544-8414 </a:t>
            </a: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EMAIL</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info@softserveinc.com</a:t>
            </a:r>
          </a:p>
          <a:p>
            <a:pPr rtl="0">
              <a:spcAft>
                <a:spcPts val="1200"/>
              </a:spcAft>
            </a:pPr>
            <a:r>
              <a:rPr lang="en-US" sz="1000" b="1" i="0" u="none" strike="noStrike" kern="1200" baseline="0" dirty="0" smtClean="0">
                <a:solidFill>
                  <a:schemeClr val="bg1"/>
                </a:solidFill>
                <a:latin typeface="+mn-lt"/>
                <a:ea typeface="+mn-ea"/>
                <a:cs typeface="+mn-cs"/>
              </a:rPr>
              <a:t>WEBSITE:</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www.softserveinc.com</a:t>
            </a:r>
            <a:endParaRPr lang="uk-UA" sz="1000" baseline="0" dirty="0">
              <a:solidFill>
                <a:schemeClr val="bg1"/>
              </a:solidFill>
            </a:endParaRPr>
          </a:p>
        </p:txBody>
      </p:sp>
      <p:sp>
        <p:nvSpPr>
          <p:cNvPr id="5"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343778"/>
            <a:ext cx="11521152"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4" y="1233488"/>
            <a:ext cx="11521153" cy="4391025"/>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baseline="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5636" y="1233488"/>
            <a:ext cx="11514429"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5636" y="1233488"/>
            <a:ext cx="11514427" cy="4391025"/>
          </a:xfrm>
        </p:spPr>
        <p:txBody>
          <a:bodyPr/>
          <a:lstStyle/>
          <a:p>
            <a:endParaRPr lang="uk-UA" dirty="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07324" y="1464898"/>
            <a:ext cx="4760669"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07324" y="343778"/>
            <a:ext cx="4760669"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5635" y="1233488"/>
            <a:ext cx="4686813"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5636" y="335614"/>
            <a:ext cx="4686814" cy="525970"/>
          </a:xfrm>
        </p:spPr>
        <p:txBody>
          <a:bodyPr>
            <a:noAutofit/>
          </a:bodyPr>
          <a:lstStyle>
            <a:lvl1pPr marL="0" indent="0">
              <a:defRPr sz="3500"/>
            </a:lvl1pPr>
          </a:lstStyle>
          <a:p>
            <a:r>
              <a:rPr lang="en-US" dirty="0" smtClean="0"/>
              <a:t>Click to add title</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p:spPr>
        <p:txBody>
          <a:bodyPr>
            <a:noAutofit/>
          </a:bodyPr>
          <a:lstStyle>
            <a:lvl1pPr marL="0" marR="0" indent="0" algn="l" defTabSz="914332" rtl="0" eaLnBrk="1" fontAlgn="auto" latinLnBrk="0" hangingPunct="1">
              <a:lnSpc>
                <a:spcPct val="90000"/>
              </a:lnSpc>
              <a:spcBef>
                <a:spcPts val="1000"/>
              </a:spcBef>
              <a:spcAft>
                <a:spcPts val="0"/>
              </a:spcAft>
              <a:buClrTx/>
              <a:buSzTx/>
              <a:buFont typeface="Arial" panose="020B0604020202020204" pitchFamily="34" charset="0"/>
              <a:buNone/>
              <a:tabLst/>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p:spPr>
        <p:txBody>
          <a:bodyPr anchor="b">
            <a:normAutofit/>
          </a:bodyPr>
          <a:lstStyle>
            <a:lvl1pPr marL="0" indent="0" algn="l">
              <a:defRPr sz="6500">
                <a:solidFill>
                  <a:schemeClr val="bg1"/>
                </a:solidFill>
              </a:defRPr>
            </a:lvl1pPr>
          </a:lstStyle>
          <a:p>
            <a:r>
              <a:rPr lang="en-US" dirty="0" smtClean="0"/>
              <a:t>Click to add title 65pt</a:t>
            </a:r>
            <a:endParaRPr lang="uk-UA" dirty="0"/>
          </a:p>
        </p:txBody>
      </p:sp>
    </p:spTree>
    <p:extLst>
      <p:ext uri="{BB962C8B-B14F-4D97-AF65-F5344CB8AC3E}">
        <p14:creationId xmlns:p14="http://schemas.microsoft.com/office/powerpoint/2010/main" val="4094339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31617196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11360639"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5" y="2033697"/>
            <a:ext cx="11521152" cy="4563953"/>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7606824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5636" y="1233488"/>
            <a:ext cx="11352327"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15636" y="2033697"/>
            <a:ext cx="11514427" cy="4563953"/>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Tree>
    <p:extLst>
      <p:ext uri="{BB962C8B-B14F-4D97-AF65-F5344CB8AC3E}">
        <p14:creationId xmlns:p14="http://schemas.microsoft.com/office/powerpoint/2010/main" val="1287469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5636" y="1233488"/>
            <a:ext cx="11342599" cy="525970"/>
          </a:xfrm>
        </p:spPr>
        <p:txBody>
          <a:bodyPr>
            <a:noAutofit/>
          </a:bodyPr>
          <a:lstStyle>
            <a:lvl1pPr marL="0" indent="0">
              <a:defRPr sz="3500"/>
            </a:lvl1pPr>
          </a:lstStyle>
          <a:p>
            <a:r>
              <a:rPr lang="en-US" dirty="0" smtClean="0"/>
              <a:t>Click to add title</a:t>
            </a:r>
            <a:endParaRPr lang="uk-UA" dirty="0"/>
          </a:p>
        </p:txBody>
      </p:sp>
      <p:sp>
        <p:nvSpPr>
          <p:cNvPr id="3" name="Таблица 2"/>
          <p:cNvSpPr>
            <a:spLocks noGrp="1"/>
          </p:cNvSpPr>
          <p:nvPr>
            <p:ph type="tbl" sz="quarter" idx="10"/>
          </p:nvPr>
        </p:nvSpPr>
        <p:spPr>
          <a:xfrm>
            <a:off x="415636" y="2052638"/>
            <a:ext cx="11514427" cy="4545012"/>
          </a:xfrm>
        </p:spPr>
        <p:txBody>
          <a:bodyPr/>
          <a:lstStyle/>
          <a:p>
            <a:endParaRPr lang="uk-UA" dirty="0"/>
          </a:p>
        </p:txBody>
      </p:sp>
    </p:spTree>
    <p:extLst>
      <p:ext uri="{BB962C8B-B14F-4D97-AF65-F5344CB8AC3E}">
        <p14:creationId xmlns:p14="http://schemas.microsoft.com/office/powerpoint/2010/main" val="39740432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5" y="1220067"/>
            <a:ext cx="563514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5" y="2221356"/>
            <a:ext cx="5544213" cy="4376293"/>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240463" y="1233488"/>
            <a:ext cx="5688013" cy="5364162"/>
          </a:xfrm>
        </p:spPr>
        <p:txBody>
          <a:bodyPr/>
          <a:lstStyle/>
          <a:p>
            <a:endParaRPr lang="uk-UA"/>
          </a:p>
        </p:txBody>
      </p:sp>
    </p:spTree>
    <p:extLst>
      <p:ext uri="{BB962C8B-B14F-4D97-AF65-F5344CB8AC3E}">
        <p14:creationId xmlns:p14="http://schemas.microsoft.com/office/powerpoint/2010/main" val="27020402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554421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4" y="2206590"/>
            <a:ext cx="5544215" cy="4384606"/>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1233488"/>
            <a:ext cx="5688019" cy="5364162"/>
          </a:xfrm>
        </p:spPr>
        <p:txBody>
          <a:bodyPr/>
          <a:lstStyle/>
          <a:p>
            <a:endParaRPr lang="uk-UA"/>
          </a:p>
        </p:txBody>
      </p:sp>
    </p:spTree>
    <p:extLst>
      <p:ext uri="{BB962C8B-B14F-4D97-AF65-F5344CB8AC3E}">
        <p14:creationId xmlns:p14="http://schemas.microsoft.com/office/powerpoint/2010/main" val="9916518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636" y="1233488"/>
            <a:ext cx="11331632"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5636" y="2263103"/>
            <a:ext cx="11331632" cy="4351338"/>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11" name="Рисунок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66827" y="260350"/>
            <a:ext cx="11661648" cy="694944"/>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7325" y="131308"/>
            <a:ext cx="11339944"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07325" y="1160923"/>
            <a:ext cx="11339944"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pic>
        <p:nvPicPr>
          <p:cNvPr id="4" name="Рисунок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5113" y="5924555"/>
            <a:ext cx="3264415" cy="694945"/>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415637" y="365125"/>
            <a:ext cx="10938164"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1243046" y="1030791"/>
            <a:ext cx="10057413" cy="1731039"/>
          </a:xfrm>
        </p:spPr>
        <p:txBody>
          <a:bodyPr>
            <a:normAutofit/>
          </a:bodyPr>
          <a:lstStyle/>
          <a:p>
            <a:r>
              <a:rPr lang="en-US" dirty="0" smtClean="0"/>
              <a:t>HR Manager System</a:t>
            </a:r>
            <a:endParaRPr lang="uk-UA" dirty="0"/>
          </a:p>
        </p:txBody>
      </p:sp>
      <p:sp>
        <p:nvSpPr>
          <p:cNvPr id="5" name="Подзаголовок 4"/>
          <p:cNvSpPr>
            <a:spLocks noGrp="1"/>
          </p:cNvSpPr>
          <p:nvPr>
            <p:ph type="subTitle" idx="1"/>
          </p:nvPr>
        </p:nvSpPr>
        <p:spPr>
          <a:xfrm>
            <a:off x="1333580" y="3052321"/>
            <a:ext cx="8969433" cy="625213"/>
          </a:xfrm>
        </p:spPr>
        <p:txBody>
          <a:bodyPr/>
          <a:lstStyle/>
          <a:p>
            <a:r>
              <a:rPr lang="en-US" dirty="0"/>
              <a:t>M</a:t>
            </a:r>
            <a:r>
              <a:rPr lang="en-US" dirty="0" smtClean="0"/>
              <a:t>anage </a:t>
            </a:r>
            <a:r>
              <a:rPr lang="en-US" dirty="0"/>
              <a:t>the employees in my company</a:t>
            </a:r>
            <a:endParaRPr lang="uk-UA" dirty="0"/>
          </a:p>
        </p:txBody>
      </p:sp>
      <p:sp>
        <p:nvSpPr>
          <p:cNvPr id="3" name="TextBox 2"/>
          <p:cNvSpPr txBox="1"/>
          <p:nvPr/>
        </p:nvSpPr>
        <p:spPr>
          <a:xfrm>
            <a:off x="1243046" y="4272246"/>
            <a:ext cx="1846083" cy="369332"/>
          </a:xfrm>
          <a:prstGeom prst="rect">
            <a:avLst/>
          </a:prstGeom>
          <a:noFill/>
        </p:spPr>
        <p:txBody>
          <a:bodyPr wrap="none" rtlCol="0">
            <a:spAutoFit/>
          </a:bodyPr>
          <a:lstStyle/>
          <a:p>
            <a:r>
              <a:rPr lang="en-US" dirty="0" smtClean="0"/>
              <a:t>Nikolay Dimitrov</a:t>
            </a:r>
            <a:endParaRPr lang="en-US" dirty="0"/>
          </a:p>
        </p:txBody>
      </p:sp>
    </p:spTree>
    <p:extLst>
      <p:ext uri="{BB962C8B-B14F-4D97-AF65-F5344CB8AC3E}">
        <p14:creationId xmlns:p14="http://schemas.microsoft.com/office/powerpoint/2010/main" val="2155144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ProjectControll</a:t>
            </a:r>
            <a:r>
              <a:rPr lang="en-US" dirty="0" smtClean="0"/>
              <a:t> </a:t>
            </a:r>
            <a:r>
              <a:rPr lang="en-US" dirty="0" err="1" smtClean="0"/>
              <a:t>PartialView</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dirty="0" smtClean="0"/>
              <a:t>Creating of instance</a:t>
            </a:r>
          </a:p>
          <a:p>
            <a:r>
              <a:rPr lang="en-US" dirty="0"/>
              <a:t>o</a:t>
            </a:r>
            <a:r>
              <a:rPr lang="en-US" dirty="0" smtClean="0"/>
              <a:t>f model Employee</a:t>
            </a:r>
          </a:p>
          <a:p>
            <a:r>
              <a:rPr lang="en-US" dirty="0"/>
              <a:t>f</a:t>
            </a:r>
            <a:r>
              <a:rPr lang="en-US" dirty="0" smtClean="0"/>
              <a:t>rom EF and model</a:t>
            </a:r>
          </a:p>
          <a:p>
            <a:r>
              <a:rPr lang="en-US" dirty="0"/>
              <a:t>e</a:t>
            </a:r>
            <a:r>
              <a:rPr lang="en-US" dirty="0" smtClean="0"/>
              <a:t>mployee.</a:t>
            </a:r>
          </a:p>
          <a:p>
            <a:pPr marL="342900" indent="-342900">
              <a:buFont typeface="Arial" panose="020B0604020202020204" pitchFamily="34" charset="0"/>
              <a:buChar char="•"/>
            </a:pPr>
            <a:r>
              <a:rPr lang="en-US" dirty="0" smtClean="0"/>
              <a:t>A </a:t>
            </a:r>
            <a:r>
              <a:rPr lang="en-US" dirty="0" err="1" smtClean="0"/>
              <a:t>ViewBag</a:t>
            </a:r>
            <a:r>
              <a:rPr lang="en-US" dirty="0" smtClean="0"/>
              <a:t> for</a:t>
            </a:r>
          </a:p>
          <a:p>
            <a:r>
              <a:rPr lang="en-US" dirty="0"/>
              <a:t>a</a:t>
            </a:r>
            <a:r>
              <a:rPr lang="en-US" dirty="0" smtClean="0"/>
              <a:t>dding dynamically the</a:t>
            </a:r>
          </a:p>
          <a:p>
            <a:r>
              <a:rPr lang="en-US" dirty="0"/>
              <a:t>e</a:t>
            </a:r>
            <a:r>
              <a:rPr lang="en-US" dirty="0" smtClean="0"/>
              <a:t>mployees </a:t>
            </a:r>
            <a:r>
              <a:rPr lang="en-US" dirty="0" smtClean="0"/>
              <a:t>who </a:t>
            </a:r>
            <a:r>
              <a:rPr lang="en-US" dirty="0" smtClean="0"/>
              <a:t>don’t </a:t>
            </a:r>
          </a:p>
          <a:p>
            <a:r>
              <a:rPr lang="en-US" dirty="0" smtClean="0"/>
              <a:t>have a project</a:t>
            </a:r>
          </a:p>
          <a:p>
            <a:r>
              <a:rPr lang="en-US" dirty="0"/>
              <a:t>							</a:t>
            </a:r>
            <a:r>
              <a:rPr lang="en-US" dirty="0" smtClean="0"/>
              <a:t>		continued </a:t>
            </a:r>
            <a:r>
              <a:rPr lang="en-US" dirty="0"/>
              <a:t>on next slide</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851" y="2033697"/>
            <a:ext cx="8734190" cy="3079678"/>
          </a:xfrm>
          <a:prstGeom prst="rect">
            <a:avLst/>
          </a:prstGeom>
        </p:spPr>
      </p:pic>
    </p:spTree>
    <p:extLst>
      <p:ext uri="{BB962C8B-B14F-4D97-AF65-F5344CB8AC3E}">
        <p14:creationId xmlns:p14="http://schemas.microsoft.com/office/powerpoint/2010/main" val="195327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normAutofit fontScale="92500"/>
          </a:bodyPr>
          <a:lstStyle/>
          <a:p>
            <a:r>
              <a:rPr lang="en-US" dirty="0" smtClean="0"/>
              <a:t>Some “if” statements witch check</a:t>
            </a:r>
          </a:p>
          <a:p>
            <a:r>
              <a:rPr lang="en-US" dirty="0" smtClean="0"/>
              <a:t>whatever the project has got a TL,</a:t>
            </a:r>
          </a:p>
          <a:p>
            <a:r>
              <a:rPr lang="en-US" dirty="0" smtClean="0"/>
              <a:t>PM or DD</a:t>
            </a:r>
            <a:r>
              <a:rPr lang="en-US" dirty="0" smtClean="0"/>
              <a:t>. If </a:t>
            </a:r>
            <a:r>
              <a:rPr lang="en-US" dirty="0" smtClean="0"/>
              <a:t>it doesn`t it creates a new</a:t>
            </a:r>
          </a:p>
          <a:p>
            <a:r>
              <a:rPr lang="en-US" dirty="0" err="1" smtClean="0"/>
              <a:t>SelectList</a:t>
            </a:r>
            <a:r>
              <a:rPr lang="en-US" dirty="0" smtClean="0"/>
              <a:t>. The </a:t>
            </a:r>
            <a:r>
              <a:rPr lang="en-US" dirty="0" smtClean="0"/>
              <a:t>list is put dynamically </a:t>
            </a:r>
          </a:p>
          <a:p>
            <a:r>
              <a:rPr lang="en-US" dirty="0" smtClean="0"/>
              <a:t>into </a:t>
            </a:r>
            <a:r>
              <a:rPr lang="en-US" dirty="0" err="1" smtClean="0"/>
              <a:t>ViewBag</a:t>
            </a:r>
            <a:endParaRPr lang="en-US" dirty="0" smtClean="0"/>
          </a:p>
          <a:p>
            <a:endParaRPr lang="en-US" dirty="0"/>
          </a:p>
          <a:p>
            <a:endParaRPr lang="en-US" dirty="0" smtClean="0"/>
          </a:p>
          <a:p>
            <a:endParaRPr lang="en-US" dirty="0"/>
          </a:p>
          <a:p>
            <a:endParaRPr lang="en-US" dirty="0" smtClean="0"/>
          </a:p>
          <a:p>
            <a:r>
              <a:rPr lang="en-US" dirty="0" smtClean="0"/>
              <a:t>                                                                                         </a:t>
            </a:r>
          </a:p>
          <a:p>
            <a:r>
              <a:rPr lang="en-US" dirty="0"/>
              <a:t> </a:t>
            </a:r>
            <a:r>
              <a:rPr lang="en-US" dirty="0" smtClean="0"/>
              <a:t>                                                                                                          continued </a:t>
            </a:r>
            <a:r>
              <a:rPr lang="en-US" dirty="0"/>
              <a:t>on next slide</a:t>
            </a:r>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491" y="1759458"/>
            <a:ext cx="6105572" cy="4243820"/>
          </a:xfrm>
          <a:prstGeom prst="rect">
            <a:avLst/>
          </a:prstGeom>
        </p:spPr>
      </p:pic>
    </p:spTree>
    <p:extLst>
      <p:ext uri="{BB962C8B-B14F-4D97-AF65-F5344CB8AC3E}">
        <p14:creationId xmlns:p14="http://schemas.microsoft.com/office/powerpoint/2010/main" val="218575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lstStyle/>
          <a:p>
            <a:r>
              <a:rPr lang="en-US" dirty="0"/>
              <a:t>An </a:t>
            </a:r>
            <a:r>
              <a:rPr lang="en-US" dirty="0" smtClean="0"/>
              <a:t>ajax </a:t>
            </a:r>
            <a:r>
              <a:rPr lang="en-US" dirty="0"/>
              <a:t>function for intercepting</a:t>
            </a:r>
          </a:p>
          <a:p>
            <a:r>
              <a:rPr lang="en-US" dirty="0" smtClean="0"/>
              <a:t>event </a:t>
            </a:r>
            <a:r>
              <a:rPr lang="en-US" dirty="0"/>
              <a:t>in </a:t>
            </a:r>
            <a:r>
              <a:rPr lang="en-US" dirty="0"/>
              <a:t>c</a:t>
            </a:r>
            <a:r>
              <a:rPr lang="en-US" dirty="0" smtClean="0"/>
              <a:t>reating </a:t>
            </a:r>
            <a:r>
              <a:rPr lang="en-US" dirty="0" smtClean="0"/>
              <a:t>a hierarchy panel</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63" y="2142088"/>
            <a:ext cx="4419600" cy="2247900"/>
          </a:xfrm>
          <a:prstGeom prst="rect">
            <a:avLst/>
          </a:prstGeom>
        </p:spPr>
      </p:pic>
    </p:spTree>
    <p:extLst>
      <p:ext uri="{BB962C8B-B14F-4D97-AF65-F5344CB8AC3E}">
        <p14:creationId xmlns:p14="http://schemas.microsoft.com/office/powerpoint/2010/main" val="350804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DeleteFromHierarchy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This method is for deleting the</a:t>
            </a:r>
          </a:p>
          <a:p>
            <a:r>
              <a:rPr lang="en-US" dirty="0" smtClean="0"/>
              <a:t>Employee from project and return</a:t>
            </a:r>
          </a:p>
          <a:p>
            <a:endParaRPr lang="en-US" dirty="0"/>
          </a:p>
          <a:p>
            <a:endParaRPr lang="en-US" dirty="0" smtClean="0"/>
          </a:p>
          <a:p>
            <a:endParaRPr lang="en-US" dirty="0"/>
          </a:p>
          <a:p>
            <a:endParaRPr lang="en-US" dirty="0" smtClean="0"/>
          </a:p>
          <a:p>
            <a:pPr marL="342900" indent="-342900">
              <a:buFont typeface="Arial" panose="020B0604020202020204" pitchFamily="34" charset="0"/>
              <a:buChar char="•"/>
            </a:pPr>
            <a:r>
              <a:rPr lang="en-US" dirty="0" smtClean="0"/>
              <a:t>Java Script function which is </a:t>
            </a:r>
          </a:p>
          <a:p>
            <a:r>
              <a:rPr lang="en-US" dirty="0"/>
              <a:t>s</a:t>
            </a:r>
            <a:r>
              <a:rPr lang="en-US" dirty="0" smtClean="0"/>
              <a:t>ituated </a:t>
            </a:r>
            <a:r>
              <a:rPr lang="en-US" dirty="0" smtClean="0"/>
              <a:t>in the Hierarchy View and it</a:t>
            </a:r>
          </a:p>
          <a:p>
            <a:r>
              <a:rPr lang="en-US" dirty="0" smtClean="0"/>
              <a:t>uses ajax</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488" y="1896578"/>
            <a:ext cx="6505575" cy="278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28" y="4677878"/>
            <a:ext cx="4572000" cy="2571750"/>
          </a:xfrm>
          <a:prstGeom prst="rect">
            <a:avLst/>
          </a:prstGeom>
        </p:spPr>
      </p:pic>
    </p:spTree>
    <p:extLst>
      <p:ext uri="{BB962C8B-B14F-4D97-AF65-F5344CB8AC3E}">
        <p14:creationId xmlns:p14="http://schemas.microsoft.com/office/powerpoint/2010/main" val="139168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AddFromHierarchy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This method is for </a:t>
            </a:r>
            <a:r>
              <a:rPr lang="en-US" dirty="0" smtClean="0"/>
              <a:t>adding </a:t>
            </a:r>
            <a:r>
              <a:rPr lang="en-US" dirty="0"/>
              <a:t>the</a:t>
            </a:r>
          </a:p>
          <a:p>
            <a:r>
              <a:rPr lang="en-US" dirty="0"/>
              <a:t>Employee </a:t>
            </a:r>
            <a:r>
              <a:rPr lang="en-US" dirty="0" smtClean="0"/>
              <a:t>to the </a:t>
            </a:r>
            <a:r>
              <a:rPr lang="en-US" dirty="0"/>
              <a:t>project and </a:t>
            </a:r>
            <a:r>
              <a:rPr lang="en-US" dirty="0" smtClean="0"/>
              <a:t>return</a:t>
            </a:r>
          </a:p>
          <a:p>
            <a:endParaRPr lang="en-US" dirty="0"/>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smtClean="0"/>
              <a:t>Ajax query add dynamically </a:t>
            </a:r>
            <a:r>
              <a:rPr lang="en-US" dirty="0"/>
              <a:t>Employee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338" y="2033697"/>
            <a:ext cx="6562725" cy="247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288" y="4510197"/>
            <a:ext cx="4257675" cy="2638425"/>
          </a:xfrm>
          <a:prstGeom prst="rect">
            <a:avLst/>
          </a:prstGeom>
        </p:spPr>
      </p:pic>
    </p:spTree>
    <p:extLst>
      <p:ext uri="{BB962C8B-B14F-4D97-AF65-F5344CB8AC3E}">
        <p14:creationId xmlns:p14="http://schemas.microsoft.com/office/powerpoint/2010/main" val="343071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a:t>
            </a:r>
            <a:r>
              <a:rPr lang="en-US" dirty="0" err="1"/>
              <a:t>GetEmployee</a:t>
            </a:r>
            <a:endParaRPr lang="en-US" dirty="0"/>
          </a:p>
        </p:txBody>
      </p:sp>
      <p:sp>
        <p:nvSpPr>
          <p:cNvPr id="3" name="Text Placeholder 2"/>
          <p:cNvSpPr>
            <a:spLocks noGrp="1"/>
          </p:cNvSpPr>
          <p:nvPr>
            <p:ph type="body" sz="quarter" idx="10"/>
          </p:nvPr>
        </p:nvSpPr>
        <p:spPr/>
        <p:txBody>
          <a:bodyPr/>
          <a:lstStyle/>
          <a:p>
            <a:r>
              <a:rPr lang="en-US" dirty="0"/>
              <a:t>Takes the specific employee </a:t>
            </a:r>
            <a:endParaRPr lang="en-US" dirty="0" smtClean="0"/>
          </a:p>
          <a:p>
            <a:r>
              <a:rPr lang="en-US" dirty="0" smtClean="0"/>
              <a:t>from </a:t>
            </a:r>
            <a:r>
              <a:rPr lang="en-US" dirty="0"/>
              <a:t>the database by his </a:t>
            </a:r>
            <a:endParaRPr lang="en-US" dirty="0" smtClean="0"/>
          </a:p>
          <a:p>
            <a:r>
              <a:rPr lang="en-US" dirty="0" smtClean="0"/>
              <a:t>position </a:t>
            </a:r>
            <a:r>
              <a:rPr lang="en-US" dirty="0"/>
              <a:t>Id</a:t>
            </a:r>
            <a:endParaRPr lang="bg-B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18" y="2033697"/>
            <a:ext cx="7566245" cy="2695575"/>
          </a:xfrm>
          <a:prstGeom prst="rect">
            <a:avLst/>
          </a:prstGeom>
        </p:spPr>
      </p:pic>
    </p:spTree>
    <p:extLst>
      <p:ext uri="{BB962C8B-B14F-4D97-AF65-F5344CB8AC3E}">
        <p14:creationId xmlns:p14="http://schemas.microsoft.com/office/powerpoint/2010/main" val="279102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Model</a:t>
            </a:r>
            <a:endParaRPr lang="en-US" dirty="0"/>
          </a:p>
        </p:txBody>
      </p:sp>
      <p:sp>
        <p:nvSpPr>
          <p:cNvPr id="3" name="Text Placeholder 2"/>
          <p:cNvSpPr>
            <a:spLocks noGrp="1"/>
          </p:cNvSpPr>
          <p:nvPr>
            <p:ph type="body" sz="quarter" idx="10"/>
          </p:nvPr>
        </p:nvSpPr>
        <p:spPr/>
        <p:txBody>
          <a:bodyPr/>
          <a:lstStyle/>
          <a:p>
            <a:r>
              <a:rPr lang="en-US" dirty="0" smtClean="0"/>
              <a:t>Our model 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138" y="2131619"/>
            <a:ext cx="4733925" cy="4133850"/>
          </a:xfrm>
          <a:prstGeom prst="rect">
            <a:avLst/>
          </a:prstGeom>
        </p:spPr>
      </p:pic>
    </p:spTree>
    <p:extLst>
      <p:ext uri="{BB962C8B-B14F-4D97-AF65-F5344CB8AC3E}">
        <p14:creationId xmlns:p14="http://schemas.microsoft.com/office/powerpoint/2010/main" val="158120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lstStyle/>
          <a:p>
            <a:r>
              <a:rPr lang="en-US" dirty="0" smtClean="0"/>
              <a:t>Model for our hierarchy of the company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063" y="2388606"/>
            <a:ext cx="4572000" cy="2895600"/>
          </a:xfrm>
          <a:prstGeom prst="rect">
            <a:avLst/>
          </a:prstGeom>
        </p:spPr>
      </p:pic>
    </p:spTree>
    <p:extLst>
      <p:ext uri="{BB962C8B-B14F-4D97-AF65-F5344CB8AC3E}">
        <p14:creationId xmlns:p14="http://schemas.microsoft.com/office/powerpoint/2010/main" val="399125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Project</a:t>
            </a:r>
            <a:endParaRPr lang="en-US" dirty="0"/>
          </a:p>
        </p:txBody>
      </p:sp>
      <p:sp>
        <p:nvSpPr>
          <p:cNvPr id="3" name="Text Placeholder 2"/>
          <p:cNvSpPr>
            <a:spLocks noGrp="1"/>
          </p:cNvSpPr>
          <p:nvPr>
            <p:ph type="body" sz="quarter" idx="10"/>
          </p:nvPr>
        </p:nvSpPr>
        <p:spPr/>
        <p:txBody>
          <a:bodyPr/>
          <a:lstStyle/>
          <a:p>
            <a:r>
              <a:rPr lang="en-US" dirty="0"/>
              <a:t>Model for our </a:t>
            </a:r>
            <a:r>
              <a:rPr lang="en-US" dirty="0" smtClean="0"/>
              <a:t>project in the company</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513" y="2153734"/>
            <a:ext cx="2838450" cy="1228725"/>
          </a:xfrm>
          <a:prstGeom prst="rect">
            <a:avLst/>
          </a:prstGeom>
        </p:spPr>
      </p:pic>
    </p:spTree>
    <p:extLst>
      <p:ext uri="{BB962C8B-B14F-4D97-AF65-F5344CB8AC3E}">
        <p14:creationId xmlns:p14="http://schemas.microsoft.com/office/powerpoint/2010/main" val="207999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Main Page</a:t>
            </a:r>
            <a:endParaRPr lang="en-US" dirty="0"/>
          </a:p>
        </p:txBody>
      </p:sp>
      <p:sp>
        <p:nvSpPr>
          <p:cNvPr id="3" name="Text Placeholder 2"/>
          <p:cNvSpPr>
            <a:spLocks noGrp="1"/>
          </p:cNvSpPr>
          <p:nvPr>
            <p:ph type="body" sz="quarter" idx="10"/>
          </p:nvPr>
        </p:nvSpPr>
        <p:spPr/>
        <p:txBody>
          <a:bodyPr/>
          <a:lstStyle/>
          <a:p>
            <a:r>
              <a:rPr lang="en-US" dirty="0" smtClean="0"/>
              <a:t>Our HTML for the </a:t>
            </a:r>
          </a:p>
          <a:p>
            <a:r>
              <a:rPr lang="en-US" dirty="0" smtClean="0"/>
              <a:t>main page</a:t>
            </a:r>
          </a:p>
          <a:p>
            <a:endParaRPr lang="en-US" dirty="0"/>
          </a:p>
          <a:p>
            <a:r>
              <a:rPr lang="en-US" dirty="0"/>
              <a:t>We are using </a:t>
            </a:r>
            <a:endParaRPr lang="en-US" dirty="0" smtClean="0"/>
          </a:p>
          <a:p>
            <a:r>
              <a:rPr lang="en-US" dirty="0" smtClean="0"/>
              <a:t>razor </a:t>
            </a:r>
            <a:r>
              <a:rPr lang="en-US" dirty="0"/>
              <a:t>in order to </a:t>
            </a:r>
            <a:r>
              <a:rPr lang="en-US" dirty="0" smtClean="0"/>
              <a:t>display</a:t>
            </a:r>
          </a:p>
          <a:p>
            <a:r>
              <a:rPr lang="en-US" dirty="0" smtClean="0"/>
              <a:t>the </a:t>
            </a:r>
            <a:r>
              <a:rPr lang="en-US" dirty="0"/>
              <a:t>information from </a:t>
            </a:r>
            <a:endParaRPr lang="en-US" dirty="0" smtClean="0"/>
          </a:p>
          <a:p>
            <a:r>
              <a:rPr lang="en-US" dirty="0" smtClean="0"/>
              <a:t>the </a:t>
            </a:r>
            <a:r>
              <a:rPr lang="en-US" dirty="0"/>
              <a:t>loaded models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370" y="2033697"/>
            <a:ext cx="8568916" cy="4524091"/>
          </a:xfrm>
          <a:prstGeom prst="rect">
            <a:avLst/>
          </a:prstGeom>
        </p:spPr>
      </p:pic>
    </p:spTree>
    <p:extLst>
      <p:ext uri="{BB962C8B-B14F-4D97-AF65-F5344CB8AC3E}">
        <p14:creationId xmlns:p14="http://schemas.microsoft.com/office/powerpoint/2010/main" val="114023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The Proble</a:t>
            </a:r>
            <a:r>
              <a:rPr lang="en-US" dirty="0"/>
              <a:t>m</a:t>
            </a:r>
            <a:endParaRPr lang="uk-UA" dirty="0"/>
          </a:p>
        </p:txBody>
      </p:sp>
      <p:sp>
        <p:nvSpPr>
          <p:cNvPr id="3" name="Текст 2"/>
          <p:cNvSpPr>
            <a:spLocks noGrp="1"/>
          </p:cNvSpPr>
          <p:nvPr>
            <p:ph type="body" sz="quarter" idx="10"/>
          </p:nvPr>
        </p:nvSpPr>
        <p:spPr/>
        <p:txBody>
          <a:bodyPr>
            <a:normAutofit fontScale="55000" lnSpcReduction="20000"/>
          </a:bodyPr>
          <a:lstStyle/>
          <a:p>
            <a:pPr>
              <a:lnSpc>
                <a:spcPct val="107000"/>
              </a:lnSpc>
              <a:spcBef>
                <a:spcPts val="0"/>
              </a:spcBef>
              <a:spcAft>
                <a:spcPts val="800"/>
              </a:spcAft>
            </a:pPr>
            <a:r>
              <a:rPr lang="en-US" dirty="0" smtClean="0"/>
              <a:t>Task: </a:t>
            </a:r>
            <a:r>
              <a:rPr lang="en-US" sz="2400" dirty="0" smtClean="0">
                <a:latin typeface="Calibri" panose="020F0502020204030204" pitchFamily="34" charset="0"/>
                <a:ea typeface="Calibri" panose="020F0502020204030204" pitchFamily="34" charset="0"/>
                <a:cs typeface="Times New Roman" panose="02020603050405020304" pitchFamily="18" charset="0"/>
              </a:rPr>
              <a:t>As </a:t>
            </a:r>
            <a:r>
              <a:rPr lang="en-US" sz="2400" dirty="0">
                <a:latin typeface="Calibri" panose="020F0502020204030204" pitchFamily="34" charset="0"/>
                <a:ea typeface="Calibri" panose="020F0502020204030204" pitchFamily="34" charset="0"/>
                <a:cs typeface="Times New Roman" panose="02020603050405020304" pitchFamily="18" charset="0"/>
              </a:rPr>
              <a:t>an HR manager, I want to be able to manage the employees in my company.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The hierarchy in the company includes the following roles: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Trainee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Junior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Intermediate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Senior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Team leader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Project manager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Delivery director</a:t>
            </a:r>
          </a:p>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CEO</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Each employee must have information about Name, his position, salary, workplace-City, email, phone, Project name (without project) and his manager.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Trainee, Junior, Intermediate and Senior employees are part of team managed by a Team lead. One project manager can manage multiple teams. Delivery director is on top of multiple project managers. CEO is the head of the entire company.</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must be able to add a new employee, see and edit the existing ones.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choose Trainee, Junior, Intermediate, Senior or Team lead and see in which team they belongs together with information who is their Lead, Project Manager, Delivery director, CEO.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move employees to different teams and delivery verticals.</a:t>
            </a:r>
          </a:p>
          <a:p>
            <a:endParaRPr lang="en-US" dirty="0" smtClean="0"/>
          </a:p>
          <a:p>
            <a:endParaRPr lang="uk-UA" dirty="0"/>
          </a:p>
        </p:txBody>
      </p:sp>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Project View</a:t>
            </a:r>
            <a:endParaRPr lang="en-US" dirty="0"/>
          </a:p>
        </p:txBody>
      </p:sp>
      <p:sp>
        <p:nvSpPr>
          <p:cNvPr id="3" name="Text Placeholder 2"/>
          <p:cNvSpPr>
            <a:spLocks noGrp="1"/>
          </p:cNvSpPr>
          <p:nvPr>
            <p:ph type="body" sz="quarter" idx="10"/>
          </p:nvPr>
        </p:nvSpPr>
        <p:spPr/>
        <p:txBody>
          <a:bodyPr/>
          <a:lstStyle/>
          <a:p>
            <a:r>
              <a:rPr lang="en-US" dirty="0" smtClean="0"/>
              <a:t>Simple HTML form for creating</a:t>
            </a:r>
          </a:p>
          <a:p>
            <a:r>
              <a:rPr lang="en-US" dirty="0"/>
              <a:t>p</a:t>
            </a:r>
            <a:r>
              <a:rPr lang="en-US" dirty="0" smtClean="0"/>
              <a:t>rojects.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013" y="2359622"/>
            <a:ext cx="6496050" cy="1866900"/>
          </a:xfrm>
          <a:prstGeom prst="rect">
            <a:avLst/>
          </a:prstGeom>
        </p:spPr>
      </p:pic>
    </p:spTree>
    <p:extLst>
      <p:ext uri="{BB962C8B-B14F-4D97-AF65-F5344CB8AC3E}">
        <p14:creationId xmlns:p14="http://schemas.microsoft.com/office/powerpoint/2010/main" val="75373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View</a:t>
            </a:r>
            <a:endParaRPr lang="en-US" dirty="0"/>
          </a:p>
        </p:txBody>
      </p:sp>
      <p:sp>
        <p:nvSpPr>
          <p:cNvPr id="3" name="Text Placeholder 2"/>
          <p:cNvSpPr>
            <a:spLocks noGrp="1"/>
          </p:cNvSpPr>
          <p:nvPr>
            <p:ph type="body" sz="quarter" idx="10"/>
          </p:nvPr>
        </p:nvSpPr>
        <p:spPr/>
        <p:txBody>
          <a:bodyPr/>
          <a:lstStyle/>
          <a:p>
            <a:r>
              <a:rPr lang="en-US" dirty="0" smtClean="0"/>
              <a:t>Hierarchy page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continued on next slide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48" y="1773347"/>
            <a:ext cx="7756415" cy="4824303"/>
          </a:xfrm>
          <a:prstGeom prst="rect">
            <a:avLst/>
          </a:prstGeom>
        </p:spPr>
      </p:pic>
    </p:spTree>
    <p:extLst>
      <p:ext uri="{BB962C8B-B14F-4D97-AF65-F5344CB8AC3E}">
        <p14:creationId xmlns:p14="http://schemas.microsoft.com/office/powerpoint/2010/main" val="64280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View</a:t>
            </a:r>
          </a:p>
        </p:txBody>
      </p:sp>
      <p:sp>
        <p:nvSpPr>
          <p:cNvPr id="3" name="Text Placeholder 2"/>
          <p:cNvSpPr>
            <a:spLocks noGrp="1"/>
          </p:cNvSpPr>
          <p:nvPr>
            <p:ph type="body" sz="quarter" idx="10"/>
          </p:nvPr>
        </p:nvSpPr>
        <p:spPr/>
        <p:txBody>
          <a:bodyPr/>
          <a:lstStyle/>
          <a:p>
            <a:r>
              <a:rPr lang="en-US" dirty="0"/>
              <a:t>Hierarchy page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75" y="2033697"/>
            <a:ext cx="8620125" cy="5168051"/>
          </a:xfrm>
          <a:prstGeom prst="rect">
            <a:avLst/>
          </a:prstGeom>
        </p:spPr>
      </p:pic>
    </p:spTree>
    <p:extLst>
      <p:ext uri="{BB962C8B-B14F-4D97-AF65-F5344CB8AC3E}">
        <p14:creationId xmlns:p14="http://schemas.microsoft.com/office/powerpoint/2010/main" val="188911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Text Placeholder 2"/>
          <p:cNvSpPr>
            <a:spLocks noGrp="1"/>
          </p:cNvSpPr>
          <p:nvPr>
            <p:ph type="body" sz="quarter" idx="10"/>
          </p:nvPr>
        </p:nvSpPr>
        <p:spPr/>
        <p:txBody>
          <a:bodyPr/>
          <a:lstStyle/>
          <a:p>
            <a:r>
              <a:rPr lang="en-US" dirty="0" smtClean="0"/>
              <a:t>HR System</a:t>
            </a:r>
          </a:p>
          <a:p>
            <a:r>
              <a:rPr lang="en-US" dirty="0" smtClean="0"/>
              <a:t>Demonstration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735" y="1052311"/>
            <a:ext cx="8169328" cy="5805689"/>
          </a:xfrm>
          <a:prstGeom prst="rect">
            <a:avLst/>
          </a:prstGeom>
        </p:spPr>
      </p:pic>
    </p:spTree>
    <p:extLst>
      <p:ext uri="{BB962C8B-B14F-4D97-AF65-F5344CB8AC3E}">
        <p14:creationId xmlns:p14="http://schemas.microsoft.com/office/powerpoint/2010/main" val="32357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Thank you and if you have any questions, please don’t hesitate to ask</a:t>
            </a:r>
            <a:endParaRPr lang="uk-UA" dirty="0"/>
          </a:p>
        </p:txBody>
      </p:sp>
    </p:spTree>
    <p:extLst>
      <p:ext uri="{BB962C8B-B14F-4D97-AF65-F5344CB8AC3E}">
        <p14:creationId xmlns:p14="http://schemas.microsoft.com/office/powerpoint/2010/main" val="837831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25" y="1233799"/>
            <a:ext cx="11360639" cy="525970"/>
          </a:xfrm>
        </p:spPr>
        <p:txBody>
          <a:bodyPr/>
          <a:lstStyle/>
          <a:p>
            <a:r>
              <a:rPr lang="en-US" dirty="0" smtClean="0"/>
              <a:t>Database- diagram and relation</a:t>
            </a:r>
            <a:endParaRPr lang="en-US" dirty="0"/>
          </a:p>
        </p:txBody>
      </p:sp>
      <p:sp>
        <p:nvSpPr>
          <p:cNvPr id="3" name="Text Placeholder 2"/>
          <p:cNvSpPr>
            <a:spLocks noGrp="1"/>
          </p:cNvSpPr>
          <p:nvPr>
            <p:ph type="body" sz="quarter" idx="10"/>
          </p:nvPr>
        </p:nvSpPr>
        <p:spPr/>
        <p:txBody>
          <a:bodyPr/>
          <a:lstStyle/>
          <a:p>
            <a:r>
              <a:rPr lang="en-US" dirty="0" smtClean="0"/>
              <a:t>Employee table – main information about the employee,</a:t>
            </a:r>
          </a:p>
          <a:p>
            <a:pPr marL="0" indent="0">
              <a:buNone/>
            </a:pPr>
            <a:r>
              <a:rPr lang="en-US" dirty="0" smtClean="0"/>
              <a:t>relation one to one to Positon table, relation one to</a:t>
            </a:r>
          </a:p>
          <a:p>
            <a:pPr marL="0" indent="0">
              <a:buNone/>
            </a:pPr>
            <a:r>
              <a:rPr lang="en-US" dirty="0" smtClean="0"/>
              <a:t>many to Project table</a:t>
            </a:r>
          </a:p>
          <a:p>
            <a:r>
              <a:rPr lang="en-US" dirty="0" smtClean="0"/>
              <a:t>Project table</a:t>
            </a:r>
          </a:p>
          <a:p>
            <a:r>
              <a:rPr lang="en-US" dirty="0" smtClean="0"/>
              <a:t>Position table</a:t>
            </a:r>
          </a:p>
          <a:p>
            <a:r>
              <a:rPr lang="en-US" dirty="0" smtClean="0"/>
              <a:t>Entity Framework</a:t>
            </a:r>
            <a:r>
              <a:rPr lang="en-US" dirty="0"/>
              <a:t> </a:t>
            </a:r>
            <a:r>
              <a:rPr lang="en-US" dirty="0" smtClean="0"/>
              <a:t>Database First- </a:t>
            </a:r>
          </a:p>
          <a:p>
            <a:pPr marL="0" indent="0">
              <a:buNone/>
            </a:pPr>
            <a:r>
              <a:rPr lang="en-US" dirty="0"/>
              <a:t>A</a:t>
            </a:r>
            <a:r>
              <a:rPr lang="en-US" dirty="0" smtClean="0"/>
              <a:t>llows </a:t>
            </a:r>
            <a:r>
              <a:rPr lang="en-US" dirty="0"/>
              <a:t>you to reverse </a:t>
            </a:r>
            <a:endParaRPr lang="en-US" dirty="0" smtClean="0"/>
          </a:p>
          <a:p>
            <a:pPr marL="0" indent="0">
              <a:buNone/>
            </a:pPr>
            <a:r>
              <a:rPr lang="en-US" dirty="0" smtClean="0"/>
              <a:t>engineer </a:t>
            </a:r>
            <a:r>
              <a:rPr lang="en-US" dirty="0"/>
              <a:t>a model </a:t>
            </a:r>
            <a:endParaRPr lang="en-US" dirty="0" smtClean="0"/>
          </a:p>
          <a:p>
            <a:pPr marL="0" indent="0">
              <a:buNone/>
            </a:pPr>
            <a:r>
              <a:rPr lang="en-US" dirty="0" smtClean="0"/>
              <a:t>from </a:t>
            </a:r>
            <a:r>
              <a:rPr lang="en-US" dirty="0"/>
              <a:t>an existing database.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945" y="2033697"/>
            <a:ext cx="3518780" cy="29261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354" y="3153433"/>
            <a:ext cx="2557839" cy="3193044"/>
          </a:xfrm>
          <a:prstGeom prst="rect">
            <a:avLst/>
          </a:prstGeom>
        </p:spPr>
      </p:pic>
    </p:spTree>
    <p:extLst>
      <p:ext uri="{BB962C8B-B14F-4D97-AF65-F5344CB8AC3E}">
        <p14:creationId xmlns:p14="http://schemas.microsoft.com/office/powerpoint/2010/main" val="107435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err="1" smtClean="0"/>
              <a:t>ControllerEmployee</a:t>
            </a:r>
            <a:r>
              <a:rPr lang="en-US" dirty="0" smtClean="0"/>
              <a:t> Action Index</a:t>
            </a:r>
            <a:endParaRPr lang="uk-UA" dirty="0"/>
          </a:p>
        </p:txBody>
      </p:sp>
      <p:sp>
        <p:nvSpPr>
          <p:cNvPr id="5" name="Текст 4"/>
          <p:cNvSpPr>
            <a:spLocks noGrp="1"/>
          </p:cNvSpPr>
          <p:nvPr>
            <p:ph type="body" sz="quarter" idx="10"/>
          </p:nvPr>
        </p:nvSpPr>
        <p:spPr/>
        <p:txBody>
          <a:bodyPr/>
          <a:lstStyle/>
          <a:p>
            <a:r>
              <a:rPr lang="en-US" dirty="0" smtClean="0"/>
              <a:t>We create two instances </a:t>
            </a:r>
          </a:p>
          <a:p>
            <a:pPr marL="0" indent="0">
              <a:buNone/>
            </a:pPr>
            <a:r>
              <a:rPr lang="en-US" dirty="0" smtClean="0"/>
              <a:t>for classes Employee - one </a:t>
            </a:r>
          </a:p>
          <a:p>
            <a:pPr marL="0" indent="0">
              <a:buNone/>
            </a:pPr>
            <a:r>
              <a:rPr lang="en-US" dirty="0" smtClean="0"/>
              <a:t>from EF and the other one </a:t>
            </a:r>
          </a:p>
          <a:p>
            <a:pPr marL="0" indent="0">
              <a:buNone/>
            </a:pPr>
            <a:r>
              <a:rPr lang="en-US" dirty="0" smtClean="0"/>
              <a:t>from our model which is </a:t>
            </a:r>
          </a:p>
          <a:p>
            <a:pPr marL="0" indent="0">
              <a:buNone/>
            </a:pPr>
            <a:r>
              <a:rPr lang="en-US" dirty="0"/>
              <a:t>u</a:t>
            </a:r>
            <a:r>
              <a:rPr lang="en-US" dirty="0" smtClean="0"/>
              <a:t>sed by View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continued on next slide</a:t>
            </a:r>
            <a:endParaRPr lang="uk-UA"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31" y="2140836"/>
            <a:ext cx="7501332" cy="4717164"/>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ControllerEmployee</a:t>
            </a:r>
            <a:r>
              <a:rPr lang="en-US" dirty="0"/>
              <a:t> Action Index</a:t>
            </a:r>
          </a:p>
        </p:txBody>
      </p:sp>
      <p:sp>
        <p:nvSpPr>
          <p:cNvPr id="3" name="Text Placeholder 2"/>
          <p:cNvSpPr>
            <a:spLocks noGrp="1"/>
          </p:cNvSpPr>
          <p:nvPr>
            <p:ph type="body" sz="quarter" idx="10"/>
          </p:nvPr>
        </p:nvSpPr>
        <p:spPr/>
        <p:txBody>
          <a:bodyPr>
            <a:normAutofit/>
          </a:bodyPr>
          <a:lstStyle/>
          <a:p>
            <a:r>
              <a:rPr lang="en-US" dirty="0"/>
              <a:t>We create two instances </a:t>
            </a:r>
          </a:p>
          <a:p>
            <a:pPr marL="0" indent="0">
              <a:buNone/>
            </a:pPr>
            <a:r>
              <a:rPr lang="en-US" dirty="0"/>
              <a:t>for classes </a:t>
            </a:r>
            <a:r>
              <a:rPr lang="en-US" dirty="0" smtClean="0"/>
              <a:t>Projects </a:t>
            </a:r>
            <a:r>
              <a:rPr lang="en-US" dirty="0"/>
              <a:t>- one </a:t>
            </a:r>
          </a:p>
          <a:p>
            <a:pPr marL="0" indent="0">
              <a:buNone/>
            </a:pPr>
            <a:r>
              <a:rPr lang="en-US" dirty="0"/>
              <a:t>from EF and the other one </a:t>
            </a:r>
          </a:p>
          <a:p>
            <a:pPr marL="0" indent="0">
              <a:buNone/>
            </a:pPr>
            <a:r>
              <a:rPr lang="en-US" dirty="0"/>
              <a:t>from our model which is </a:t>
            </a:r>
          </a:p>
          <a:p>
            <a:pPr marL="0" indent="0">
              <a:buNone/>
            </a:pPr>
            <a:r>
              <a:rPr lang="en-US" dirty="0"/>
              <a:t>used by </a:t>
            </a:r>
            <a:r>
              <a:rPr lang="en-US" dirty="0" smtClean="0"/>
              <a:t>View.</a:t>
            </a:r>
            <a:endParaRPr lang="en-US" dirty="0"/>
          </a:p>
          <a:p>
            <a:r>
              <a:rPr lang="en-US" dirty="0" smtClean="0"/>
              <a:t>Variable model from type </a:t>
            </a:r>
          </a:p>
          <a:p>
            <a:pPr marL="0" indent="0">
              <a:buNone/>
            </a:pPr>
            <a:r>
              <a:rPr lang="en-US" dirty="0" err="1" smtClean="0"/>
              <a:t>EmployeeViewModel</a:t>
            </a:r>
            <a:r>
              <a:rPr lang="en-US" dirty="0" smtClean="0"/>
              <a:t> </a:t>
            </a:r>
          </a:p>
          <a:p>
            <a:pPr marL="0" indent="0">
              <a:buNone/>
            </a:pPr>
            <a:r>
              <a:rPr lang="en-US" dirty="0"/>
              <a:t>c</a:t>
            </a:r>
            <a:r>
              <a:rPr lang="en-US" dirty="0" smtClean="0"/>
              <a:t>ontains </a:t>
            </a:r>
            <a:r>
              <a:rPr lang="en-US" dirty="0" smtClean="0"/>
              <a:t>Two Lists from type</a:t>
            </a:r>
          </a:p>
          <a:p>
            <a:pPr marL="0" indent="0">
              <a:buNone/>
            </a:pPr>
            <a:r>
              <a:rPr lang="en-US" dirty="0" smtClean="0"/>
              <a:t>Employee and </a:t>
            </a:r>
            <a:r>
              <a:rPr lang="en-US" dirty="0" err="1" smtClean="0"/>
              <a:t>ProjectViewModel</a:t>
            </a:r>
            <a:r>
              <a:rPr lang="en-US" dirty="0" smtClean="0"/>
              <a:t>  </a:t>
            </a:r>
            <a:endParaRPr lang="uk-UA"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311" y="2033697"/>
            <a:ext cx="6505575" cy="29432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167" y="5182448"/>
            <a:ext cx="5476875" cy="1209675"/>
          </a:xfrm>
          <a:prstGeom prst="rect">
            <a:avLst/>
          </a:prstGeom>
        </p:spPr>
      </p:pic>
    </p:spTree>
    <p:extLst>
      <p:ext uri="{BB962C8B-B14F-4D97-AF65-F5344CB8AC3E}">
        <p14:creationId xmlns:p14="http://schemas.microsoft.com/office/powerpoint/2010/main" val="155033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ControllerEmployee</a:t>
            </a:r>
            <a:r>
              <a:rPr lang="en-US" sz="3600" dirty="0"/>
              <a:t> Action </a:t>
            </a:r>
            <a:r>
              <a:rPr lang="en-US" dirty="0" err="1"/>
              <a:t>CreateEmployee</a:t>
            </a:r>
            <a:endParaRPr lang="en-US" sz="3600" dirty="0"/>
          </a:p>
        </p:txBody>
      </p:sp>
      <p:sp>
        <p:nvSpPr>
          <p:cNvPr id="3" name="Text Placeholder 2"/>
          <p:cNvSpPr>
            <a:spLocks noGrp="1"/>
          </p:cNvSpPr>
          <p:nvPr>
            <p:ph type="body" sz="quarter" idx="10"/>
          </p:nvPr>
        </p:nvSpPr>
        <p:spPr/>
        <p:txBody>
          <a:bodyPr>
            <a:normAutofit/>
          </a:bodyPr>
          <a:lstStyle/>
          <a:p>
            <a:pPr marL="0" indent="0">
              <a:buNone/>
            </a:pPr>
            <a:r>
              <a:rPr lang="en-US" dirty="0" smtClean="0"/>
              <a:t>Record the input data from</a:t>
            </a:r>
          </a:p>
          <a:p>
            <a:pPr marL="0" indent="0">
              <a:buNone/>
            </a:pPr>
            <a:r>
              <a:rPr lang="en-US" dirty="0" smtClean="0"/>
              <a:t> the user in the database</a:t>
            </a:r>
          </a:p>
          <a:p>
            <a:pPr marL="0" indent="0">
              <a:buNone/>
            </a:pPr>
            <a:r>
              <a:rPr lang="en-US" dirty="0"/>
              <a:t>d</a:t>
            </a:r>
            <a:r>
              <a:rPr lang="en-US" dirty="0" smtClean="0"/>
              <a:t>ifferent </a:t>
            </a:r>
            <a:r>
              <a:rPr lang="en-US" dirty="0" smtClean="0"/>
              <a:t>result type called</a:t>
            </a:r>
          </a:p>
          <a:p>
            <a:pPr marL="0" indent="0">
              <a:buNone/>
            </a:pPr>
            <a:r>
              <a:rPr lang="en-US" dirty="0" smtClean="0"/>
              <a:t> </a:t>
            </a:r>
            <a:r>
              <a:rPr lang="en-US" dirty="0" err="1" smtClean="0"/>
              <a:t>RedirectToAction</a:t>
            </a:r>
            <a:r>
              <a:rPr lang="en-US" dirty="0" smtClean="0"/>
              <a:t>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7" y="2033697"/>
            <a:ext cx="4638675" cy="4543425"/>
          </a:xfrm>
          <a:prstGeom prst="rect">
            <a:avLst/>
          </a:prstGeom>
        </p:spPr>
      </p:pic>
    </p:spTree>
    <p:extLst>
      <p:ext uri="{BB962C8B-B14F-4D97-AF65-F5344CB8AC3E}">
        <p14:creationId xmlns:p14="http://schemas.microsoft.com/office/powerpoint/2010/main" val="413525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ManageEmployeeController</a:t>
            </a:r>
            <a:r>
              <a:rPr lang="en-US" sz="3200" dirty="0" smtClean="0"/>
              <a:t> </a:t>
            </a:r>
            <a:r>
              <a:rPr lang="en-US" sz="3200" dirty="0" err="1" smtClean="0"/>
              <a:t>PartialViewResult</a:t>
            </a:r>
            <a:r>
              <a:rPr lang="en-US" sz="3200" dirty="0" smtClean="0"/>
              <a:t> </a:t>
            </a:r>
            <a:r>
              <a:rPr lang="en-US" dirty="0" smtClean="0"/>
              <a:t>Index</a:t>
            </a:r>
            <a:endParaRPr lang="en-US" dirty="0"/>
          </a:p>
        </p:txBody>
      </p:sp>
      <p:sp>
        <p:nvSpPr>
          <p:cNvPr id="3" name="Text Placeholder 2"/>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US" dirty="0" err="1" smtClean="0"/>
              <a:t>ViewBag</a:t>
            </a:r>
            <a:r>
              <a:rPr lang="en-US" dirty="0" smtClean="0"/>
              <a:t> in which we</a:t>
            </a:r>
          </a:p>
          <a:p>
            <a:r>
              <a:rPr lang="en-US" dirty="0" smtClean="0"/>
              <a:t>dynamically enter each one</a:t>
            </a:r>
          </a:p>
          <a:p>
            <a:r>
              <a:rPr lang="en-US" dirty="0"/>
              <a:t>o</a:t>
            </a:r>
            <a:r>
              <a:rPr lang="en-US" dirty="0" smtClean="0"/>
              <a:t>f eight possible positions of</a:t>
            </a:r>
          </a:p>
          <a:p>
            <a:r>
              <a:rPr lang="en-US" dirty="0"/>
              <a:t>a</a:t>
            </a:r>
            <a:r>
              <a:rPr lang="en-US" dirty="0" smtClean="0"/>
              <a:t> given employee and their</a:t>
            </a:r>
            <a:r>
              <a:rPr lang="en-US" dirty="0"/>
              <a:t> </a:t>
            </a:r>
            <a:endParaRPr lang="en-US" dirty="0" smtClean="0"/>
          </a:p>
          <a:p>
            <a:r>
              <a:rPr lang="en-US" dirty="0" smtClean="0"/>
              <a:t>project.</a:t>
            </a:r>
          </a:p>
          <a:p>
            <a:pPr marL="342900" indent="-342900">
              <a:buFont typeface="Arial" panose="020B0604020202020204" pitchFamily="34" charset="0"/>
              <a:buChar char="•"/>
            </a:pPr>
            <a:r>
              <a:rPr lang="en-US" dirty="0" smtClean="0"/>
              <a:t>Return </a:t>
            </a:r>
            <a:r>
              <a:rPr lang="en-US" dirty="0" err="1" smtClean="0"/>
              <a:t>PartialView</a:t>
            </a:r>
            <a:r>
              <a:rPr lang="en-US" dirty="0" smtClean="0"/>
              <a:t> in order </a:t>
            </a:r>
          </a:p>
          <a:p>
            <a:r>
              <a:rPr lang="en-US" dirty="0" smtClean="0"/>
              <a:t>not to render all the HTML </a:t>
            </a:r>
          </a:p>
          <a:p>
            <a:r>
              <a:rPr lang="en-US" dirty="0" smtClean="0"/>
              <a:t>page stuff but only collapse panel</a:t>
            </a:r>
          </a:p>
          <a:p>
            <a:endParaRPr lang="en-US" dirty="0" smtClean="0"/>
          </a:p>
          <a:p>
            <a:pPr marL="342900" indent="-342900">
              <a:buFont typeface="Arial" panose="020B0604020202020204" pitchFamily="34" charset="0"/>
              <a:buChar char="•"/>
            </a:pPr>
            <a:r>
              <a:rPr lang="en-US" dirty="0" smtClean="0"/>
              <a:t>An </a:t>
            </a:r>
            <a:r>
              <a:rPr lang="en-US" dirty="0" smtClean="0"/>
              <a:t>ajax </a:t>
            </a:r>
            <a:r>
              <a:rPr lang="en-US" dirty="0" smtClean="0"/>
              <a:t>function </a:t>
            </a:r>
            <a:r>
              <a:rPr lang="en-US" dirty="0"/>
              <a:t>for </a:t>
            </a:r>
            <a:r>
              <a:rPr lang="en-US" dirty="0" smtClean="0"/>
              <a:t>intercepting</a:t>
            </a:r>
          </a:p>
          <a:p>
            <a:r>
              <a:rPr lang="en-US" dirty="0" smtClean="0"/>
              <a:t>event in Manage panel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875" y="1772080"/>
            <a:ext cx="7830502" cy="32749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188" y="5059699"/>
            <a:ext cx="4333875" cy="2371725"/>
          </a:xfrm>
          <a:prstGeom prst="rect">
            <a:avLst/>
          </a:prstGeom>
        </p:spPr>
      </p:pic>
    </p:spTree>
    <p:extLst>
      <p:ext uri="{BB962C8B-B14F-4D97-AF65-F5344CB8AC3E}">
        <p14:creationId xmlns:p14="http://schemas.microsoft.com/office/powerpoint/2010/main" val="125645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ManageEmployeeControler</a:t>
            </a:r>
            <a:r>
              <a:rPr lang="en-US" dirty="0" smtClean="0"/>
              <a:t> </a:t>
            </a:r>
            <a:r>
              <a:rPr lang="en-US" sz="3200" dirty="0" err="1" smtClean="0"/>
              <a:t>PartialView</a:t>
            </a:r>
            <a:r>
              <a:rPr lang="en-US" sz="3200" dirty="0" smtClean="0"/>
              <a:t> </a:t>
            </a:r>
            <a:r>
              <a:rPr lang="en-US" sz="3200" dirty="0" err="1" smtClean="0"/>
              <a:t>RenderCreateProject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Creating an instance of </a:t>
            </a:r>
            <a:r>
              <a:rPr lang="en-US" dirty="0" err="1" smtClean="0"/>
              <a:t>ModelProject</a:t>
            </a:r>
            <a:r>
              <a:rPr lang="en-US" dirty="0" smtClean="0"/>
              <a:t>.</a:t>
            </a:r>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a:t>An </a:t>
            </a:r>
            <a:r>
              <a:rPr lang="en-US" dirty="0" smtClean="0"/>
              <a:t>ajax </a:t>
            </a:r>
            <a:r>
              <a:rPr lang="en-US" dirty="0"/>
              <a:t>function for intercepting</a:t>
            </a:r>
          </a:p>
          <a:p>
            <a:r>
              <a:rPr lang="en-US" dirty="0" smtClean="0"/>
              <a:t>event </a:t>
            </a:r>
            <a:r>
              <a:rPr lang="en-US" dirty="0"/>
              <a:t>in </a:t>
            </a:r>
            <a:r>
              <a:rPr lang="en-US" dirty="0" smtClean="0"/>
              <a:t>Creating project panel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205" y="2141852"/>
            <a:ext cx="5381625"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038" y="4118619"/>
            <a:ext cx="5114925" cy="2314575"/>
          </a:xfrm>
          <a:prstGeom prst="rect">
            <a:avLst/>
          </a:prstGeom>
        </p:spPr>
      </p:pic>
    </p:spTree>
    <p:extLst>
      <p:ext uri="{BB962C8B-B14F-4D97-AF65-F5344CB8AC3E}">
        <p14:creationId xmlns:p14="http://schemas.microsoft.com/office/powerpoint/2010/main" val="140387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ManageEmployeeController</a:t>
            </a:r>
            <a:r>
              <a:rPr lang="en-US" dirty="0" smtClean="0"/>
              <a:t> </a:t>
            </a:r>
            <a:r>
              <a:rPr lang="en-US" sz="3600" dirty="0" err="1" smtClean="0"/>
              <a:t>PartialView</a:t>
            </a:r>
            <a:r>
              <a:rPr lang="en-US" sz="3600" dirty="0" smtClean="0"/>
              <a:t> </a:t>
            </a:r>
            <a:r>
              <a:rPr lang="en-US" dirty="0" err="1"/>
              <a:t>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Creating instance of the class Project by recording</a:t>
            </a:r>
          </a:p>
          <a:p>
            <a:r>
              <a:rPr lang="en-US" dirty="0"/>
              <a:t>t</a:t>
            </a:r>
            <a:r>
              <a:rPr lang="en-US" dirty="0" smtClean="0"/>
              <a:t>he </a:t>
            </a:r>
            <a:r>
              <a:rPr lang="en-US" dirty="0" smtClean="0"/>
              <a:t>value of our model Project.</a:t>
            </a:r>
          </a:p>
          <a:p>
            <a:pPr marL="342900" indent="-342900">
              <a:buFont typeface="Arial" panose="020B0604020202020204" pitchFamily="34" charset="0"/>
              <a:buChar char="•"/>
            </a:pPr>
            <a:r>
              <a:rPr lang="en-US" dirty="0" smtClean="0"/>
              <a:t>Redirecting to Action Index of </a:t>
            </a:r>
            <a:r>
              <a:rPr lang="en-US" dirty="0" err="1" smtClean="0"/>
              <a:t>ControlEmployee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917" y="2033697"/>
            <a:ext cx="4533900" cy="3752850"/>
          </a:xfrm>
          <a:prstGeom prst="rect">
            <a:avLst/>
          </a:prstGeom>
        </p:spPr>
      </p:pic>
    </p:spTree>
    <p:extLst>
      <p:ext uri="{BB962C8B-B14F-4D97-AF65-F5344CB8AC3E}">
        <p14:creationId xmlns:p14="http://schemas.microsoft.com/office/powerpoint/2010/main" val="2668476951"/>
      </p:ext>
    </p:extLst>
  </p:cSld>
  <p:clrMapOvr>
    <a:masterClrMapping/>
  </p:clrMapOvr>
</p:sld>
</file>

<file path=ppt/theme/theme1.xml><?xml version="1.0" encoding="utf-8"?>
<a:theme xmlns:a="http://schemas.openxmlformats.org/drawingml/2006/main" name="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1353</TotalTime>
  <Words>520</Words>
  <Application>Microsoft Office PowerPoint</Application>
  <PresentationFormat>Widescreen</PresentationFormat>
  <Paragraphs>163</Paragraphs>
  <Slides>24</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Symbol</vt:lpstr>
      <vt:lpstr>Tahoma</vt:lpstr>
      <vt:lpstr>Times New Roman</vt:lpstr>
      <vt:lpstr>Тема Office</vt:lpstr>
      <vt:lpstr>1_Тема Office</vt:lpstr>
      <vt:lpstr>2_Тема Office</vt:lpstr>
      <vt:lpstr>HR Manager System</vt:lpstr>
      <vt:lpstr>The Problem</vt:lpstr>
      <vt:lpstr>Database- diagram and relation</vt:lpstr>
      <vt:lpstr>ControllerEmployee Action Index</vt:lpstr>
      <vt:lpstr>ControllerEmployee Action Index</vt:lpstr>
      <vt:lpstr>ControllerEmployee Action CreateEmployee</vt:lpstr>
      <vt:lpstr>ManageEmployeeController PartialViewResult Index</vt:lpstr>
      <vt:lpstr>ManageEmployeeControler PartialView RenderCreateProject</vt:lpstr>
      <vt:lpstr>ManageEmployeeController PartialView CreateProject</vt:lpstr>
      <vt:lpstr>ProjectControll PartialView ProjectHierarchy</vt:lpstr>
      <vt:lpstr>ProjectControll PartialView ProjectHierarchy</vt:lpstr>
      <vt:lpstr>ProjectControll PartialView ProjectHierarchy</vt:lpstr>
      <vt:lpstr>ProjectControll PartialView DeleteFromHierarchy</vt:lpstr>
      <vt:lpstr>ProjectControll PartialView AddFromHierarchy</vt:lpstr>
      <vt:lpstr>Method GetEmployee</vt:lpstr>
      <vt:lpstr>Employee Model</vt:lpstr>
      <vt:lpstr>Model ProjectHierarchy</vt:lpstr>
      <vt:lpstr>Model Project</vt:lpstr>
      <vt:lpstr>View Main Page</vt:lpstr>
      <vt:lpstr>Creating Project View</vt:lpstr>
      <vt:lpstr>Hierarchy View</vt:lpstr>
      <vt:lpstr>Hierarchy View</vt:lpstr>
      <vt:lpstr>Live Demo</vt:lpstr>
      <vt:lpstr>Thank you and if you have any questions, please don’t hesitate to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Dimitrov</dc:creator>
  <cp:lastModifiedBy>Nikolay Dimitrov</cp:lastModifiedBy>
  <cp:revision>119</cp:revision>
  <dcterms:created xsi:type="dcterms:W3CDTF">2015-09-10T13:48:25Z</dcterms:created>
  <dcterms:modified xsi:type="dcterms:W3CDTF">2016-02-29T11:16:47Z</dcterms:modified>
</cp:coreProperties>
</file>